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3" r:id="rId6"/>
    <p:sldId id="262" r:id="rId7"/>
    <p:sldId id="265" r:id="rId8"/>
  </p:sldIdLst>
  <p:sldSz cx="14630400" cy="8229600"/>
  <p:notesSz cx="8229600" cy="14630400"/>
  <p:embeddedFontLst>
    <p:embeddedFont>
      <p:font typeface="Merriweather" pitchFamily="2" charset="77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891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78086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Resu‑Mate: Career Doc Generator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3798" y="2348984"/>
            <a:ext cx="741640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NLP+SLM System 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2988588"/>
            <a:ext cx="2584133" cy="25860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83430" y="2953107"/>
            <a:ext cx="370427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4583430" y="3395305"/>
            <a:ext cx="3704273" cy="148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SELECTIVE TOPICS IN GENERATIVE AI</a:t>
            </a:r>
            <a:endParaRPr lang="en-US" sz="2300" dirty="0"/>
          </a:p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(CS6210)</a:t>
            </a:r>
            <a:endParaRPr lang="en-US" sz="2300" dirty="0"/>
          </a:p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Group Project - I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863798" y="5929908"/>
            <a:ext cx="7416403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Name: Token Titans</a:t>
            </a:r>
            <a:endParaRPr lang="en-US" sz="19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Presenters: Avijit Datta(2511AI33)</a:t>
            </a:r>
            <a:endParaRPr lang="en-US" sz="19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Jadhav Praful Nayak(2511CS03)</a:t>
            </a:r>
            <a:endParaRPr lang="en-US" sz="1900" dirty="0"/>
          </a:p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Kedharnath Reddy(2511AI36)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94291"/>
            <a:ext cx="11061859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Problem: Why Manual Applications Fall Short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63798" y="1937028"/>
            <a:ext cx="4222433" cy="1621512"/>
          </a:xfrm>
          <a:prstGeom prst="roundRect">
            <a:avLst>
              <a:gd name="adj" fmla="val 6767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0938" y="1937028"/>
            <a:ext cx="91440" cy="162151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1140262" y="2144911"/>
            <a:ext cx="367426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Time-Consuming Customisation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140262" y="2573060"/>
            <a:ext cx="3738086" cy="77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Tailoring each resume and cover letter manually takes hours — and most applications still feel generic.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863798" y="3697367"/>
            <a:ext cx="4222433" cy="1621512"/>
          </a:xfrm>
          <a:prstGeom prst="roundRect">
            <a:avLst>
              <a:gd name="adj" fmla="val 6767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40938" y="3697367"/>
            <a:ext cx="91440" cy="162151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1140262" y="3905250"/>
            <a:ext cx="280285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Precision vs. Context Gap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140262" y="4333399"/>
            <a:ext cx="3738086" cy="77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Pure keyword matching misses semantics. Pure LLMs risk hallucination. Neither alone is sufficient.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863798" y="5457706"/>
            <a:ext cx="4222433" cy="1621512"/>
          </a:xfrm>
          <a:prstGeom prst="roundRect">
            <a:avLst>
              <a:gd name="adj" fmla="val 6767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40938" y="5457706"/>
            <a:ext cx="91440" cy="1621512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1140262" y="5665589"/>
            <a:ext cx="231398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Explainability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140262" y="6093738"/>
            <a:ext cx="3738086" cy="77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Existing tools provide no transparency into how well a resume actually aligns with a job description.</a:t>
            </a:r>
            <a:endParaRPr lang="en-US" sz="14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336" y="2614017"/>
            <a:ext cx="6171486" cy="2900601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6966585" y="5514618"/>
            <a:ext cx="185023" cy="185023"/>
          </a:xfrm>
          <a:prstGeom prst="roundRect">
            <a:avLst>
              <a:gd name="adj" fmla="val 9884"/>
            </a:avLst>
          </a:prstGeom>
          <a:solidFill>
            <a:srgbClr val="0058E6"/>
          </a:solidFill>
          <a:ln/>
        </p:spPr>
      </p:sp>
      <p:sp>
        <p:nvSpPr>
          <p:cNvPr id="17" name="Text 14"/>
          <p:cNvSpPr/>
          <p:nvPr/>
        </p:nvSpPr>
        <p:spPr>
          <a:xfrm>
            <a:off x="7212568" y="5514618"/>
            <a:ext cx="1342311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Accuracy Score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8707279" y="5514618"/>
            <a:ext cx="185023" cy="185023"/>
          </a:xfrm>
          <a:prstGeom prst="roundRect">
            <a:avLst>
              <a:gd name="adj" fmla="val 9884"/>
            </a:avLst>
          </a:prstGeom>
          <a:solidFill>
            <a:srgbClr val="66A1FF"/>
          </a:solidFill>
          <a:ln/>
        </p:spPr>
      </p:sp>
      <p:sp>
        <p:nvSpPr>
          <p:cNvPr id="19" name="Text 16"/>
          <p:cNvSpPr/>
          <p:nvPr/>
        </p:nvSpPr>
        <p:spPr>
          <a:xfrm>
            <a:off x="8953262" y="5514618"/>
            <a:ext cx="1424583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 Score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5545336" y="6226135"/>
            <a:ext cx="8228767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hybrid approach delivers superior accuracy </a:t>
            </a:r>
            <a:r>
              <a:rPr lang="en-US" sz="115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and</a:t>
            </a: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efficiency over manual or LLM-only methods.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975360"/>
            <a:ext cx="2067044" cy="333494"/>
          </a:xfrm>
          <a:prstGeom prst="roundRect">
            <a:avLst>
              <a:gd name="adj" fmla="val 18651"/>
            </a:avLst>
          </a:prstGeom>
          <a:noFill/>
          <a:ln w="7620">
            <a:solidFill>
              <a:srgbClr val="609D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82385" y="1038463"/>
            <a:ext cx="1829872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ARCHITECTURE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863798" y="1364337"/>
            <a:ext cx="5658088" cy="578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Three-Layer Architecture</a:t>
            </a:r>
            <a:endParaRPr lang="en-US" sz="3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619" y="2150983"/>
            <a:ext cx="9677043" cy="44286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65091" y="2645392"/>
            <a:ext cx="2140660" cy="2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External Systems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565091" y="2989087"/>
            <a:ext cx="2359483" cy="561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Ollama localhost:11434, llama3.2/phi3, nomic embeddings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2734008" y="4101041"/>
            <a:ext cx="2140660" cy="26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 Services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2705466" y="4444735"/>
            <a:ext cx="2169202" cy="561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config, doc_processing, semantic_matching, llm service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565091" y="4946304"/>
            <a:ext cx="2140660" cy="267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Presentation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565091" y="5289999"/>
            <a:ext cx="2359483" cy="374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Streamlit UI, uploads, JD input, score display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863798" y="6735723"/>
            <a:ext cx="12902803" cy="518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clean separation of concerns: the </a:t>
            </a:r>
            <a:r>
              <a:rPr lang="en-US" sz="1450" b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Presentation Layer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captures user input via Streamlit; the </a:t>
            </a:r>
            <a:r>
              <a:rPr lang="en-US" sz="1450" b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Application Services Layer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handles all NLP and LLM logic through modular Python services; the </a:t>
            </a:r>
            <a:r>
              <a:rPr lang="en-US" sz="1450" b="1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External Systems Layer</a:t>
            </a: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interfaces with a locally hosted Ollama server for inference and embeddings.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753070"/>
            <a:ext cx="1385649" cy="265509"/>
          </a:xfrm>
          <a:prstGeom prst="roundRect">
            <a:avLst>
              <a:gd name="adj" fmla="val 20304"/>
            </a:avLst>
          </a:prstGeom>
          <a:solidFill>
            <a:srgbClr val="001D4D"/>
          </a:solidFill>
          <a:ln/>
        </p:spPr>
      </p:sp>
      <p:sp>
        <p:nvSpPr>
          <p:cNvPr id="3" name="Text 1"/>
          <p:cNvSpPr/>
          <p:nvPr/>
        </p:nvSpPr>
        <p:spPr>
          <a:xfrm>
            <a:off x="960001" y="801172"/>
            <a:ext cx="1193244" cy="16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INNOVATION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863798" y="1060252"/>
            <a:ext cx="5263039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Hybrid NLP + SLM Pipeline</a:t>
            </a:r>
            <a:endParaRPr lang="en-US" sz="3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018" y="1717953"/>
            <a:ext cx="7482245" cy="40886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60668" y="3515769"/>
            <a:ext cx="1733700" cy="471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Document Processing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938555" y="3489167"/>
            <a:ext cx="1733700" cy="471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Semantic Matching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799932" y="3615624"/>
            <a:ext cx="1733700" cy="23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SLM Refinement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8308" y="5923836"/>
            <a:ext cx="6486763" cy="1552575"/>
          </a:xfrm>
          <a:prstGeom prst="roundRect">
            <a:avLst>
              <a:gd name="adj" fmla="val 7440"/>
            </a:avLst>
          </a:prstGeom>
          <a:solidFill>
            <a:srgbClr val="041938">
              <a:alpha val="95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08685" y="6028015"/>
            <a:ext cx="2511862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Cosine Similarity Formula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08685" y="6410563"/>
            <a:ext cx="6166009" cy="501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4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" y="6410563"/>
            <a:ext cx="6166009" cy="5014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08685" y="7043976"/>
            <a:ext cx="6166009" cy="338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Vectors </a:t>
            </a:r>
            <a:r>
              <a:rPr lang="en-US" sz="10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</a:t>
            </a: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r>
              <a:rPr lang="en-US" sz="10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</a:t>
            </a: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represent TF-IDF or embedding representations of resume sections and the job description.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7518440" y="6028015"/>
            <a:ext cx="200548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This Matters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518440" y="6382822"/>
            <a:ext cx="6255782" cy="635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 filtering only the most relevant resume sections </a:t>
            </a:r>
            <a:r>
              <a:rPr lang="en-US" sz="1250" i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before</a:t>
            </a: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passing them to the SLM, Resu-Mate dramatically reduces hallucination risk and keeps prompts focused, fast, and contextually precise.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2452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343626"/>
            <a:ext cx="6150293" cy="3267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5888593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863798" y="6598206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29" y="2343626"/>
            <a:ext cx="6150293" cy="33573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23929" y="5978604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endParaRPr lang="en-US" sz="2900" dirty="0"/>
          </a:p>
        </p:txBody>
      </p:sp>
      <p:sp>
        <p:nvSpPr>
          <p:cNvPr id="8" name="Text 4"/>
          <p:cNvSpPr/>
          <p:nvPr/>
        </p:nvSpPr>
        <p:spPr>
          <a:xfrm>
            <a:off x="7623929" y="668821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579" y="692348"/>
            <a:ext cx="6201966" cy="479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Results, Use Cases &amp; Future Scope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825579" y="1409700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Observed Results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825579" y="1756410"/>
            <a:ext cx="3103602" cy="1609368"/>
          </a:xfrm>
          <a:prstGeom prst="roundRect">
            <a:avLst>
              <a:gd name="adj" fmla="val 400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86433" y="1917263"/>
            <a:ext cx="459938" cy="459938"/>
          </a:xfrm>
          <a:prstGeom prst="roundRect">
            <a:avLst>
              <a:gd name="adj" fmla="val 19878952"/>
            </a:avLst>
          </a:prstGeom>
          <a:solidFill>
            <a:srgbClr val="609D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877" y="2043708"/>
            <a:ext cx="206931" cy="20693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6433" y="2472452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Focused Output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86433" y="2807256"/>
            <a:ext cx="2781895" cy="39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More targeted cover letters with direct job alignment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4024432" y="1756410"/>
            <a:ext cx="3103721" cy="1609368"/>
          </a:xfrm>
          <a:prstGeom prst="roundRect">
            <a:avLst>
              <a:gd name="adj" fmla="val 400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185285" y="1917263"/>
            <a:ext cx="459938" cy="459938"/>
          </a:xfrm>
          <a:prstGeom prst="roundRect">
            <a:avLst>
              <a:gd name="adj" fmla="val 19878952"/>
            </a:avLst>
          </a:prstGeom>
          <a:solidFill>
            <a:srgbClr val="609DF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1729" y="2043708"/>
            <a:ext cx="206931" cy="20693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185285" y="2472452"/>
            <a:ext cx="208228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Reduced Hallucination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4185285" y="2807256"/>
            <a:ext cx="2782014" cy="39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Pre-filtering keeps LLM grounded in real resume content</a:t>
            </a:r>
            <a:endParaRPr lang="en-US" sz="1200" dirty="0"/>
          </a:p>
        </p:txBody>
      </p:sp>
      <p:sp>
        <p:nvSpPr>
          <p:cNvPr id="14" name="Shape 10"/>
          <p:cNvSpPr/>
          <p:nvPr/>
        </p:nvSpPr>
        <p:spPr>
          <a:xfrm>
            <a:off x="825579" y="3461028"/>
            <a:ext cx="6302573" cy="1410533"/>
          </a:xfrm>
          <a:prstGeom prst="roundRect">
            <a:avLst>
              <a:gd name="adj" fmla="val 45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6433" y="3621881"/>
            <a:ext cx="459938" cy="459938"/>
          </a:xfrm>
          <a:prstGeom prst="roundRect">
            <a:avLst>
              <a:gd name="adj" fmla="val 19878952"/>
            </a:avLst>
          </a:prstGeom>
          <a:solidFill>
            <a:srgbClr val="609D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2877" y="3748326"/>
            <a:ext cx="206931" cy="20693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433" y="4177070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Explainability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986433" y="4511873"/>
            <a:ext cx="5980867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Cosine scores reveal exactly why sections were selected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825579" y="4978717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Cases</a:t>
            </a:r>
            <a:endParaRPr lang="en-US" sz="150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5579" y="5325428"/>
            <a:ext cx="383262" cy="3832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327904" y="5325428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Job Seekers</a:t>
            </a:r>
            <a:endParaRPr lang="en-US" sz="15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579" y="5899190"/>
            <a:ext cx="383262" cy="38326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327904" y="5899190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Students</a:t>
            </a:r>
            <a:endParaRPr lang="en-US" sz="150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5579" y="6472952"/>
            <a:ext cx="383262" cy="383262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327904" y="6472952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Career Coaches</a:t>
            </a:r>
            <a:endParaRPr lang="en-US" sz="1500" dirty="0"/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5579" y="7046714"/>
            <a:ext cx="383262" cy="383262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1327904" y="7046714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Recruiters</a:t>
            </a:r>
            <a:endParaRPr lang="en-US" sz="1500" dirty="0"/>
          </a:p>
        </p:txBody>
      </p:sp>
      <p:sp>
        <p:nvSpPr>
          <p:cNvPr id="28" name="Text 19"/>
          <p:cNvSpPr/>
          <p:nvPr/>
        </p:nvSpPr>
        <p:spPr>
          <a:xfrm>
            <a:off x="7509867" y="1409700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Roadmap</a:t>
            </a:r>
            <a:endParaRPr lang="en-US" sz="1500" dirty="0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67374" y="1761113"/>
            <a:ext cx="229910" cy="229910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8008025" y="1756410"/>
            <a:ext cx="221194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Multi-language Support</a:t>
            </a:r>
            <a:endParaRPr lang="en-US" sz="1500" dirty="0"/>
          </a:p>
        </p:txBody>
      </p:sp>
      <p:sp>
        <p:nvSpPr>
          <p:cNvPr id="31" name="Text 21"/>
          <p:cNvSpPr/>
          <p:nvPr/>
        </p:nvSpPr>
        <p:spPr>
          <a:xfrm>
            <a:off x="8008025" y="2091214"/>
            <a:ext cx="580441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Extend NLP pipeline to non-English CVs and JDs</a:t>
            </a:r>
            <a:endParaRPr lang="en-US" sz="1200" dirty="0"/>
          </a:p>
        </p:txBody>
      </p:sp>
      <p:pic>
        <p:nvPicPr>
          <p:cNvPr id="32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67374" y="2485251"/>
            <a:ext cx="229910" cy="22991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8008025" y="2480548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Cloud Deployment</a:t>
            </a:r>
            <a:endParaRPr lang="en-US" sz="1500" dirty="0"/>
          </a:p>
        </p:txBody>
      </p:sp>
      <p:sp>
        <p:nvSpPr>
          <p:cNvPr id="34" name="Text 23"/>
          <p:cNvSpPr/>
          <p:nvPr/>
        </p:nvSpPr>
        <p:spPr>
          <a:xfrm>
            <a:off x="8008025" y="2815352"/>
            <a:ext cx="580441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Containerised deployment on AWS / GCP with API access</a:t>
            </a:r>
            <a:endParaRPr lang="en-US" sz="1200" dirty="0"/>
          </a:p>
        </p:txBody>
      </p:sp>
      <p:pic>
        <p:nvPicPr>
          <p:cNvPr id="35" name="Image 9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67374" y="3209389"/>
            <a:ext cx="229910" cy="229910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8008025" y="3204686"/>
            <a:ext cx="243423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ATS Compatibility Scoring</a:t>
            </a:r>
            <a:endParaRPr lang="en-US" sz="1500" dirty="0"/>
          </a:p>
        </p:txBody>
      </p:sp>
      <p:sp>
        <p:nvSpPr>
          <p:cNvPr id="37" name="Text 25"/>
          <p:cNvSpPr/>
          <p:nvPr/>
        </p:nvSpPr>
        <p:spPr>
          <a:xfrm>
            <a:off x="8008025" y="3539490"/>
            <a:ext cx="580441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 Applicant Tracking System pass-through rates</a:t>
            </a:r>
            <a:endParaRPr lang="en-US" sz="1200" dirty="0"/>
          </a:p>
        </p:txBody>
      </p:sp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67374" y="3933527"/>
            <a:ext cx="229910" cy="229910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8008025" y="3928824"/>
            <a:ext cx="191666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RAG Integration</a:t>
            </a:r>
            <a:endParaRPr lang="en-US" sz="1500" dirty="0"/>
          </a:p>
        </p:txBody>
      </p:sp>
      <p:sp>
        <p:nvSpPr>
          <p:cNvPr id="40" name="Text 27"/>
          <p:cNvSpPr/>
          <p:nvPr/>
        </p:nvSpPr>
        <p:spPr>
          <a:xfrm>
            <a:off x="8008025" y="4263628"/>
            <a:ext cx="580441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Retrieval-Augmented Generation for richer, grounded output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1471255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3798" y="2612708"/>
            <a:ext cx="129028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hope you've enjoyed learning about Resu‑Mate.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3798" y="338387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appreciate your time and attention.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405634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Token Titans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4728805"/>
            <a:ext cx="12902803" cy="1357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Avijit Datta (2511AI33)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Jadhav Praful Nayak (2511CS03)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Kedharnath Reddy (2511AI36)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3798" y="636353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Any questions?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422</Words>
  <Application>Microsoft Macintosh PowerPoint</Application>
  <PresentationFormat>Custom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Avijit Datta</cp:lastModifiedBy>
  <cp:revision>3</cp:revision>
  <dcterms:created xsi:type="dcterms:W3CDTF">2026-02-18T20:44:44Z</dcterms:created>
  <dcterms:modified xsi:type="dcterms:W3CDTF">2026-02-19T08:20:52Z</dcterms:modified>
</cp:coreProperties>
</file>